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88" r:id="rId3"/>
    <p:sldId id="298" r:id="rId4"/>
    <p:sldId id="281" r:id="rId5"/>
    <p:sldId id="290" r:id="rId6"/>
    <p:sldId id="292" r:id="rId7"/>
    <p:sldId id="294" r:id="rId8"/>
    <p:sldId id="278" r:id="rId9"/>
    <p:sldId id="282" r:id="rId10"/>
    <p:sldId id="299" r:id="rId11"/>
    <p:sldId id="295" r:id="rId12"/>
    <p:sldId id="259" r:id="rId13"/>
    <p:sldId id="296" r:id="rId14"/>
    <p:sldId id="297" r:id="rId15"/>
    <p:sldId id="284" r:id="rId16"/>
    <p:sldId id="285" r:id="rId17"/>
    <p:sldId id="287" r:id="rId18"/>
    <p:sldId id="28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3300"/>
    <a:srgbClr val="FF6600"/>
    <a:srgbClr val="CC99FF"/>
    <a:srgbClr val="9933FF"/>
    <a:srgbClr val="CC00CC"/>
    <a:srgbClr val="0033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1" autoAdjust="0"/>
    <p:restoredTop sz="94660"/>
  </p:normalViewPr>
  <p:slideViewPr>
    <p:cSldViewPr>
      <p:cViewPr varScale="1">
        <p:scale>
          <a:sx n="33" d="100"/>
          <a:sy n="33" d="100"/>
        </p:scale>
        <p:origin x="-15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DA08F-0EA2-411F-8E35-D4DA1A180DB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9436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D850F-4757-4B07-90D3-C3869035EEC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795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76200"/>
            <a:ext cx="1924050" cy="60499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90600" y="76200"/>
            <a:ext cx="5619750" cy="60499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7EC41-4F72-4CEC-87AD-384E4C93A16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6784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4913D-E9FC-470F-B8A5-C5B39FEF9FE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0607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3C615-D900-45CE-91B2-29CEF38B878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2737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64493-83CC-428B-8732-417D1D3788C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1232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90600" y="1905000"/>
            <a:ext cx="37719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14900" y="1905000"/>
            <a:ext cx="37719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29239-7A6D-40DD-B413-EE59B874271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1759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7E687-859F-4466-B92B-C5B16ED22D7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6977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098F9-BED9-47F6-A266-C7839C30694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0031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5A52C-3A34-4C0A-80E9-28C10CB7A40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34956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1BD18-5948-42F3-9397-0B274416853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2715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AFE7F2-DCAF-4FB1-8F06-CC705D5AA06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40440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30CA9-911B-4629-9FA8-933B239D870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67739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6B295-13CC-4C1B-BBB0-BA87C48B4F6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18386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76200"/>
            <a:ext cx="1924050" cy="60499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90600" y="76200"/>
            <a:ext cx="5619750" cy="60499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88726-099B-4FF0-9FEB-89A6896B1F9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3293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696200" cy="990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990600" y="1905000"/>
            <a:ext cx="7696200" cy="42211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90600" y="6245225"/>
            <a:ext cx="1600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848100" y="6245225"/>
            <a:ext cx="21717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86600" y="6245225"/>
            <a:ext cx="1600200" cy="476250"/>
          </a:xfrm>
        </p:spPr>
        <p:txBody>
          <a:bodyPr/>
          <a:lstStyle>
            <a:lvl1pPr>
              <a:defRPr/>
            </a:lvl1pPr>
          </a:lstStyle>
          <a:p>
            <a:fld id="{EA139D8B-3B99-45E6-BAB3-CA6855757F3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1713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D26F9-BBCF-4F9D-8062-142B0FA67E1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146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90600" y="1905000"/>
            <a:ext cx="37719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14900" y="1905000"/>
            <a:ext cx="37719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CA808-C613-4AB2-B672-F1F7E3A8D1C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650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248EA-ABDC-4BF5-942F-119C25961C0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244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8C4F5-F8ED-40C0-A04B-6C8F4BBA34D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6561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F50B0-7507-4B66-843B-7049C1A06C9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984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2D530-5022-4EE4-BB04-D3BE20112EF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839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63A13-02CF-4ED5-81D3-1FDF8012D8E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001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76200"/>
            <a:ext cx="7696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05000"/>
            <a:ext cx="7696200" cy="422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5225"/>
            <a:ext cx="1600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48100" y="6245225"/>
            <a:ext cx="21717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245225"/>
            <a:ext cx="1600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宋体" pitchFamily="2" charset="-122"/>
              </a:defRPr>
            </a:lvl1pPr>
          </a:lstStyle>
          <a:p>
            <a:fld id="{74864B4C-B4A9-4AFC-8626-2B642DF103F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76200"/>
            <a:ext cx="7696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05000"/>
            <a:ext cx="7696200" cy="422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5225"/>
            <a:ext cx="1600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48100" y="6245225"/>
            <a:ext cx="21717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245225"/>
            <a:ext cx="1600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fld id="{0622BA85-BEF3-45F5-9769-29DC1A15E7D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9996;&#23665;&#20013;&#23398;\2a.mp3" TargetMode="Externa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audio" Target="../media/audio2.wav"/><Relationship Id="rId7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jpeg"/><Relationship Id="rId11" Type="http://schemas.openxmlformats.org/officeDocument/2006/relationships/image" Target="../media/image40.jpeg"/><Relationship Id="rId5" Type="http://schemas.openxmlformats.org/officeDocument/2006/relationships/image" Target="../media/image35.jpeg"/><Relationship Id="rId10" Type="http://schemas.openxmlformats.org/officeDocument/2006/relationships/image" Target="../media/image39.jpeg"/><Relationship Id="rId4" Type="http://schemas.openxmlformats.org/officeDocument/2006/relationships/image" Target="../media/image15.jpeg"/><Relationship Id="rId9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Documents%20and%20Settings\h\&#26700;&#38754;\&#20844;&#24320;&#35838;\&#19968;&#20999;&#20026;&#20320;(EVERTHING%20I%20DO)I%20DO%20IT%20FOR%20YOU.MP3" TargetMode="External"/><Relationship Id="rId6" Type="http://schemas.openxmlformats.org/officeDocument/2006/relationships/image" Target="../media/image41.gif"/><Relationship Id="rId5" Type="http://schemas.openxmlformats.org/officeDocument/2006/relationships/image" Target="../media/image8.jpe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12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18.jpeg"/><Relationship Id="rId5" Type="http://schemas.openxmlformats.org/officeDocument/2006/relationships/image" Target="../media/image21.jpeg"/><Relationship Id="rId10" Type="http://schemas.openxmlformats.org/officeDocument/2006/relationships/image" Target="../media/image17.jpeg"/><Relationship Id="rId4" Type="http://schemas.openxmlformats.org/officeDocument/2006/relationships/image" Target="../media/image20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67588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3203575" y="908050"/>
            <a:ext cx="17367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Unit 4</a:t>
            </a:r>
            <a:endParaRPr lang="zh-CN" altLang="en-US" sz="44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0" y="1773238"/>
            <a:ext cx="112649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6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I want to be an actor</a:t>
            </a:r>
            <a:endParaRPr lang="zh-CN" altLang="en-US" sz="66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2608263" y="3181350"/>
            <a:ext cx="30241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>
                <a:solidFill>
                  <a:srgbClr val="CC3300"/>
                </a:solidFill>
                <a:ea typeface="宋体" pitchFamily="2" charset="-122"/>
              </a:rPr>
              <a:t>Section A  1a~2c</a:t>
            </a:r>
            <a:endParaRPr lang="zh-CN" altLang="en-US" sz="2800" b="1" i="1">
              <a:solidFill>
                <a:srgbClr val="CC3300"/>
              </a:solidFill>
              <a:ea typeface="宋体" pitchFamily="2" charset="-122"/>
            </a:endParaRP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1908175" y="4005263"/>
            <a:ext cx="6119813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Arial Black" pitchFamily="34" charset="0"/>
                <a:ea typeface="宋体" pitchFamily="2" charset="-122"/>
              </a:rPr>
              <a:t>        </a:t>
            </a:r>
          </a:p>
          <a:p>
            <a:r>
              <a:rPr lang="en-US" altLang="zh-CN" sz="3200">
                <a:latin typeface="Arial Black" pitchFamily="34" charset="0"/>
                <a:ea typeface="宋体" pitchFamily="2" charset="-122"/>
              </a:rPr>
              <a:t>     Chao Suhong</a:t>
            </a:r>
            <a:r>
              <a:rPr lang="en-US" altLang="zh-CN">
                <a:ea typeface="宋体" pitchFamily="2" charset="-122"/>
              </a:rPr>
              <a:t> </a:t>
            </a:r>
          </a:p>
          <a:p>
            <a:endParaRPr lang="en-US" altLang="zh-CN" sz="3200">
              <a:latin typeface="Arial Black" pitchFamily="34" charset="0"/>
              <a:ea typeface="宋体" pitchFamily="2" charset="-122"/>
            </a:endParaRPr>
          </a:p>
          <a:p>
            <a:r>
              <a:rPr lang="en-US" altLang="zh-CN" sz="3200">
                <a:latin typeface="Arial Black" pitchFamily="34" charset="0"/>
                <a:ea typeface="宋体" pitchFamily="2" charset="-122"/>
              </a:rPr>
              <a:t>He Dong </a:t>
            </a:r>
            <a:r>
              <a:rPr lang="en-US" altLang="zh-CN" sz="3200" b="1">
                <a:latin typeface="Arial Black" pitchFamily="34" charset="0"/>
                <a:ea typeface="宋体" pitchFamily="2" charset="-122"/>
              </a:rPr>
              <a:t>B</a:t>
            </a:r>
            <a:r>
              <a:rPr lang="en-US" altLang="zh-CN" sz="3200">
                <a:latin typeface="Arial Black" pitchFamily="34" charset="0"/>
                <a:ea typeface="宋体" pitchFamily="2" charset="-122"/>
              </a:rPr>
              <a:t>oarding School</a:t>
            </a:r>
          </a:p>
          <a:p>
            <a:r>
              <a:rPr lang="en-US" altLang="zh-CN" sz="3200">
                <a:latin typeface="Arial Black" pitchFamily="34" charset="0"/>
                <a:ea typeface="宋体" pitchFamily="2" charset="-122"/>
              </a:rPr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5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75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5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5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75780" name="Picture 4" descr="Blue hi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0" y="260350"/>
            <a:ext cx="3486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altLang="zh-CN" sz="3600">
                <a:solidFill>
                  <a:srgbClr val="FF3300"/>
                </a:solidFill>
                <a:ea typeface="宋体" pitchFamily="2" charset="-122"/>
              </a:rPr>
              <a:t>shop assistant</a:t>
            </a: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0" y="836613"/>
            <a:ext cx="2736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en-US" altLang="zh-CN" sz="3600">
                <a:solidFill>
                  <a:srgbClr val="FF3300"/>
                </a:solidFill>
                <a:ea typeface="宋体" pitchFamily="2" charset="-122"/>
              </a:rPr>
              <a:t>2.doctor</a:t>
            </a:r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0" y="1700213"/>
            <a:ext cx="2951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en-US" altLang="zh-CN" sz="3600">
                <a:solidFill>
                  <a:srgbClr val="FF3300"/>
                </a:solidFill>
                <a:ea typeface="宋体" pitchFamily="2" charset="-122"/>
              </a:rPr>
              <a:t>3.actor</a:t>
            </a:r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2565400"/>
            <a:ext cx="26273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3300"/>
                </a:solidFill>
                <a:ea typeface="宋体" pitchFamily="2" charset="-122"/>
              </a:rPr>
              <a:t>4.reporter</a:t>
            </a:r>
            <a:endParaRPr lang="zh-CN" altLang="en-US" sz="3600">
              <a:solidFill>
                <a:srgbClr val="FF3300"/>
              </a:solidFill>
              <a:ea typeface="宋体" pitchFamily="2" charset="-122"/>
            </a:endParaRPr>
          </a:p>
        </p:txBody>
      </p:sp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3500438"/>
            <a:ext cx="264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/>
            <a:r>
              <a:rPr lang="en-US" altLang="zh-CN" sz="3600">
                <a:solidFill>
                  <a:srgbClr val="FF3300"/>
                </a:solidFill>
                <a:ea typeface="宋体" pitchFamily="2" charset="-122"/>
              </a:rPr>
              <a:t>5.policeman</a:t>
            </a:r>
          </a:p>
        </p:txBody>
      </p:sp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0" y="4437063"/>
            <a:ext cx="23764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en-US" altLang="zh-CN" sz="3600">
                <a:solidFill>
                  <a:srgbClr val="FF3300"/>
                </a:solidFill>
                <a:ea typeface="宋体" pitchFamily="2" charset="-122"/>
              </a:rPr>
              <a:t>6.waiter</a:t>
            </a:r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5229225"/>
            <a:ext cx="264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FF3300"/>
                </a:solidFill>
                <a:ea typeface="宋体" pitchFamily="2" charset="-122"/>
              </a:rPr>
              <a:t>7.bank clerk</a:t>
            </a:r>
            <a:endParaRPr lang="zh-CN" altLang="en-US" sz="3600">
              <a:solidFill>
                <a:srgbClr val="FF3300"/>
              </a:solidFill>
              <a:ea typeface="宋体" pitchFamily="2" charset="-122"/>
            </a:endParaRPr>
          </a:p>
        </p:txBody>
      </p:sp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0" y="6021388"/>
            <a:ext cx="2232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3300"/>
                </a:solidFill>
                <a:ea typeface="宋体" pitchFamily="2" charset="-122"/>
              </a:rPr>
              <a:t>8.student</a:t>
            </a:r>
            <a:endParaRPr lang="zh-CN" altLang="en-US" sz="3600">
              <a:solidFill>
                <a:srgbClr val="FF3300"/>
              </a:solidFill>
              <a:ea typeface="宋体" pitchFamily="2" charset="-122"/>
            </a:endParaRPr>
          </a:p>
        </p:txBody>
      </p:sp>
      <p:pic>
        <p:nvPicPr>
          <p:cNvPr id="75795" name="Picture 19" descr="pic_1622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65175"/>
            <a:ext cx="5867400" cy="609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96" name="Oval 20"/>
          <p:cNvSpPr>
            <a:spLocks noChangeArrowheads="1"/>
          </p:cNvSpPr>
          <p:nvPr/>
        </p:nvSpPr>
        <p:spPr bwMode="auto">
          <a:xfrm>
            <a:off x="3563938" y="404813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ea typeface="宋体" pitchFamily="2" charset="-122"/>
              </a:rPr>
              <a:t>f</a:t>
            </a:r>
          </a:p>
        </p:txBody>
      </p:sp>
      <p:sp>
        <p:nvSpPr>
          <p:cNvPr id="75797" name="Oval 21"/>
          <p:cNvSpPr>
            <a:spLocks noChangeArrowheads="1"/>
          </p:cNvSpPr>
          <p:nvPr/>
        </p:nvSpPr>
        <p:spPr bwMode="auto">
          <a:xfrm>
            <a:off x="1908175" y="908050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ea typeface="宋体" pitchFamily="2" charset="-122"/>
              </a:rPr>
              <a:t>b</a:t>
            </a:r>
          </a:p>
        </p:txBody>
      </p:sp>
      <p:sp>
        <p:nvSpPr>
          <p:cNvPr id="75798" name="Oval 22"/>
          <p:cNvSpPr>
            <a:spLocks noChangeArrowheads="1"/>
          </p:cNvSpPr>
          <p:nvPr/>
        </p:nvSpPr>
        <p:spPr bwMode="auto">
          <a:xfrm>
            <a:off x="1908175" y="1844675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ea typeface="宋体" pitchFamily="2" charset="-122"/>
              </a:rPr>
              <a:t>h</a:t>
            </a:r>
          </a:p>
        </p:txBody>
      </p:sp>
      <p:sp>
        <p:nvSpPr>
          <p:cNvPr id="75799" name="Oval 23"/>
          <p:cNvSpPr>
            <a:spLocks noChangeArrowheads="1"/>
          </p:cNvSpPr>
          <p:nvPr/>
        </p:nvSpPr>
        <p:spPr bwMode="auto">
          <a:xfrm>
            <a:off x="2484438" y="2708275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ea typeface="宋体" pitchFamily="2" charset="-122"/>
              </a:rPr>
              <a:t>c</a:t>
            </a:r>
          </a:p>
        </p:txBody>
      </p:sp>
      <p:sp>
        <p:nvSpPr>
          <p:cNvPr id="75800" name="Oval 24"/>
          <p:cNvSpPr>
            <a:spLocks noChangeArrowheads="1"/>
          </p:cNvSpPr>
          <p:nvPr/>
        </p:nvSpPr>
        <p:spPr bwMode="auto">
          <a:xfrm>
            <a:off x="2843213" y="3644900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ea typeface="宋体" pitchFamily="2" charset="-122"/>
              </a:rPr>
              <a:t>a</a:t>
            </a:r>
          </a:p>
        </p:txBody>
      </p:sp>
      <p:sp>
        <p:nvSpPr>
          <p:cNvPr id="75801" name="Oval 25"/>
          <p:cNvSpPr>
            <a:spLocks noChangeArrowheads="1"/>
          </p:cNvSpPr>
          <p:nvPr/>
        </p:nvSpPr>
        <p:spPr bwMode="auto">
          <a:xfrm>
            <a:off x="2484438" y="4581525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ea typeface="宋体" pitchFamily="2" charset="-122"/>
              </a:rPr>
              <a:t>d</a:t>
            </a:r>
          </a:p>
        </p:txBody>
      </p:sp>
      <p:sp>
        <p:nvSpPr>
          <p:cNvPr id="75802" name="Oval 26"/>
          <p:cNvSpPr>
            <a:spLocks noChangeArrowheads="1"/>
          </p:cNvSpPr>
          <p:nvPr/>
        </p:nvSpPr>
        <p:spPr bwMode="auto">
          <a:xfrm>
            <a:off x="2627313" y="5373688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ea typeface="宋体" pitchFamily="2" charset="-122"/>
              </a:rPr>
              <a:t>e</a:t>
            </a:r>
          </a:p>
        </p:txBody>
      </p:sp>
      <p:sp>
        <p:nvSpPr>
          <p:cNvPr id="75803" name="Oval 27"/>
          <p:cNvSpPr>
            <a:spLocks noChangeArrowheads="1"/>
          </p:cNvSpPr>
          <p:nvPr/>
        </p:nvSpPr>
        <p:spPr bwMode="auto">
          <a:xfrm>
            <a:off x="2268538" y="6165850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ea typeface="宋体" pitchFamily="2" charset="-122"/>
              </a:rPr>
              <a:t>g</a:t>
            </a:r>
          </a:p>
        </p:txBody>
      </p:sp>
      <p:sp>
        <p:nvSpPr>
          <p:cNvPr id="75804" name="Text Box 28"/>
          <p:cNvSpPr txBox="1">
            <a:spLocks noChangeArrowheads="1"/>
          </p:cNvSpPr>
          <p:nvPr/>
        </p:nvSpPr>
        <p:spPr bwMode="auto">
          <a:xfrm>
            <a:off x="447675" y="-7938"/>
            <a:ext cx="3368675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ea typeface="宋体" pitchFamily="2" charset="-122"/>
              </a:rPr>
              <a:t>Task five:   1b  listening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5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5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5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5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5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75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75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5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6" grpId="0" animBg="1"/>
      <p:bldP spid="75797" grpId="0" animBg="1"/>
      <p:bldP spid="75798" grpId="0" animBg="1"/>
      <p:bldP spid="75799" grpId="0" animBg="1"/>
      <p:bldP spid="75800" grpId="0" animBg="1"/>
      <p:bldP spid="75801" grpId="0" animBg="1"/>
      <p:bldP spid="75802" grpId="0" animBg="1"/>
      <p:bldP spid="7580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A-2-7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16113"/>
            <a:ext cx="2849562" cy="350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708275"/>
            <a:ext cx="2967038" cy="364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836613"/>
            <a:ext cx="2520950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5076825" y="5661025"/>
            <a:ext cx="503238" cy="5048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ea typeface="宋体" pitchFamily="2" charset="-122"/>
              </a:rPr>
              <a:t>1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7451725" y="3284538"/>
            <a:ext cx="503238" cy="5048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ea typeface="宋体" pitchFamily="2" charset="-122"/>
              </a:rPr>
              <a:t>2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2555875" y="4797425"/>
            <a:ext cx="503238" cy="5048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ea typeface="宋体" pitchFamily="2" charset="-122"/>
              </a:rPr>
              <a:t>3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0" y="533400"/>
            <a:ext cx="9144000" cy="4572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chemeClr val="accent2"/>
                </a:solidFill>
                <a:ea typeface="宋体" pitchFamily="2" charset="-122"/>
              </a:rPr>
              <a:t>2</a:t>
            </a:r>
            <a:r>
              <a:rPr lang="en-US" altLang="zh-CN" sz="2400" b="1">
                <a:solidFill>
                  <a:schemeClr val="accent2"/>
                </a:solidFill>
                <a:ea typeface="宋体" pitchFamily="2" charset="-122"/>
              </a:rPr>
              <a:t>a Listen and number the pictures from 1to 3.</a:t>
            </a:r>
          </a:p>
        </p:txBody>
      </p:sp>
      <p:pic>
        <p:nvPicPr>
          <p:cNvPr id="5135" name="2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09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5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5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5"/>
                </p:tgtEl>
              </p:cMediaNode>
            </p:audio>
          </p:childTnLst>
        </p:cTn>
      </p:par>
    </p:tnLst>
    <p:bldLst>
      <p:bldP spid="5129" grpId="0" animBg="1" autoUpdateAnimBg="0"/>
      <p:bldP spid="5131" grpId="0" animBg="1" autoUpdateAnimBg="0"/>
      <p:bldP spid="513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27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6804" name="Picture 4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6830" name="Group 30"/>
          <p:cNvGraphicFramePr>
            <a:graphicFrameLocks noGrp="1"/>
          </p:cNvGraphicFramePr>
          <p:nvPr>
            <p:ph idx="1"/>
          </p:nvPr>
        </p:nvGraphicFramePr>
        <p:xfrm>
          <a:off x="468313" y="2636838"/>
          <a:ext cx="8675687" cy="4221162"/>
        </p:xfrm>
        <a:graphic>
          <a:graphicData uri="http://schemas.openxmlformats.org/drawingml/2006/table">
            <a:tbl>
              <a:tblPr/>
              <a:tblGrid>
                <a:gridCol w="3589337"/>
                <a:gridCol w="2393950"/>
                <a:gridCol w="269240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Who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Job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Wants to be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1.</a:t>
                      </a:r>
                      <a:r>
                        <a:rPr kumimoji="0" lang="en-GB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宋体" pitchFamily="2" charset="-122"/>
                        </a:rPr>
                        <a:t> </a:t>
                      </a:r>
                      <a:r>
                        <a:rPr kumimoji="0" lang="en-GB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宋体" pitchFamily="2" charset="-122"/>
                        </a:rPr>
                        <a:t>Anna</a:t>
                      </a:r>
                      <a:r>
                        <a:rPr kumimoji="0" lang="en-GB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’</a:t>
                      </a:r>
                      <a:r>
                        <a:rPr kumimoji="0" lang="en-GB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宋体" pitchFamily="2" charset="-122"/>
                        </a:rPr>
                        <a:t>s mother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bank clerk</a:t>
                      </a:r>
                      <a:endParaRPr kumimoji="0" lang="en-US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1090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2.</a:t>
                      </a:r>
                      <a:r>
                        <a:rPr kumimoji="0" lang="en-GB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宋体" pitchFamily="2" charset="-122"/>
                        </a:rPr>
                        <a:t> </a:t>
                      </a:r>
                      <a:r>
                        <a:rPr kumimoji="0" lang="en-GB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宋体" pitchFamily="2" charset="-122"/>
                        </a:rPr>
                        <a:t>Tony</a:t>
                      </a:r>
                      <a:r>
                        <a:rPr kumimoji="0" lang="en-GB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’</a:t>
                      </a:r>
                      <a:r>
                        <a:rPr kumimoji="0" lang="en-GB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宋体" pitchFamily="2" charset="-122"/>
                        </a:rPr>
                        <a:t>s father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3.</a:t>
                      </a:r>
                      <a:r>
                        <a:rPr kumimoji="0" lang="en-GB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宋体" pitchFamily="2" charset="-122"/>
                        </a:rPr>
                        <a:t> </a:t>
                      </a:r>
                      <a:r>
                        <a:rPr kumimoji="0" lang="en-GB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宋体" pitchFamily="2" charset="-122"/>
                        </a:rPr>
                        <a:t>Susan</a:t>
                      </a:r>
                      <a:r>
                        <a:rPr kumimoji="0" lang="en-GB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’</a:t>
                      </a:r>
                      <a:r>
                        <a:rPr kumimoji="0" lang="en-GB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宋体" pitchFamily="2" charset="-122"/>
                        </a:rPr>
                        <a:t>s brother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76831" name="Rectangle 31"/>
          <p:cNvSpPr>
            <a:spLocks noChangeArrowheads="1"/>
          </p:cNvSpPr>
          <p:nvPr/>
        </p:nvSpPr>
        <p:spPr bwMode="auto">
          <a:xfrm>
            <a:off x="0" y="333375"/>
            <a:ext cx="8678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800000"/>
                </a:solidFill>
                <a:ea typeface="宋体" pitchFamily="2" charset="-122"/>
              </a:rPr>
              <a:t>2b Listen again and fill in the chart.</a:t>
            </a:r>
          </a:p>
        </p:txBody>
      </p:sp>
      <p:sp>
        <p:nvSpPr>
          <p:cNvPr id="76836" name="Text Box 36"/>
          <p:cNvSpPr txBox="1">
            <a:spLocks noChangeArrowheads="1"/>
          </p:cNvSpPr>
          <p:nvPr/>
        </p:nvSpPr>
        <p:spPr bwMode="auto">
          <a:xfrm>
            <a:off x="6443663" y="3860800"/>
            <a:ext cx="25193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zh-CN" sz="3200">
                <a:solidFill>
                  <a:srgbClr val="800000"/>
                </a:solidFill>
                <a:latin typeface="Comic Sans MS" pitchFamily="66" charset="0"/>
                <a:ea typeface="宋体" pitchFamily="2" charset="-122"/>
              </a:rPr>
              <a:t>policewoman</a:t>
            </a:r>
            <a:endParaRPr lang="en-US" altLang="zh-CN" sz="3200">
              <a:solidFill>
                <a:srgbClr val="800000"/>
              </a:solidFill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76838" name="Text Box 38"/>
          <p:cNvSpPr txBox="1">
            <a:spLocks noChangeArrowheads="1"/>
          </p:cNvSpPr>
          <p:nvPr/>
        </p:nvSpPr>
        <p:spPr bwMode="auto">
          <a:xfrm>
            <a:off x="4284663" y="4941888"/>
            <a:ext cx="18573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 sz="3200">
                <a:solidFill>
                  <a:srgbClr val="800000"/>
                </a:solidFill>
                <a:latin typeface="Comic Sans MS" pitchFamily="66" charset="0"/>
                <a:ea typeface="宋体" pitchFamily="2" charset="-122"/>
              </a:rPr>
              <a:t>waiter</a:t>
            </a:r>
            <a:endParaRPr lang="en-US" altLang="zh-CN" sz="3200">
              <a:solidFill>
                <a:srgbClr val="800000"/>
              </a:solidFill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76839" name="Text Box 39"/>
          <p:cNvSpPr txBox="1">
            <a:spLocks noChangeArrowheads="1"/>
          </p:cNvSpPr>
          <p:nvPr/>
        </p:nvSpPr>
        <p:spPr bwMode="auto">
          <a:xfrm>
            <a:off x="6659563" y="4941888"/>
            <a:ext cx="21605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 sz="3200">
                <a:solidFill>
                  <a:srgbClr val="800000"/>
                </a:solidFill>
                <a:latin typeface="Comic Sans MS" pitchFamily="66" charset="0"/>
                <a:ea typeface="宋体" pitchFamily="2" charset="-122"/>
              </a:rPr>
              <a:t>actor</a:t>
            </a:r>
            <a:endParaRPr lang="en-US" altLang="zh-CN" sz="3200">
              <a:solidFill>
                <a:srgbClr val="800000"/>
              </a:solidFill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76840" name="Text Box 40"/>
          <p:cNvSpPr txBox="1">
            <a:spLocks noChangeArrowheads="1"/>
          </p:cNvSpPr>
          <p:nvPr/>
        </p:nvSpPr>
        <p:spPr bwMode="auto">
          <a:xfrm>
            <a:off x="4140200" y="6092825"/>
            <a:ext cx="2089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 sz="3200">
                <a:solidFill>
                  <a:srgbClr val="800000"/>
                </a:solidFill>
                <a:latin typeface="Comic Sans MS" pitchFamily="66" charset="0"/>
                <a:ea typeface="宋体" pitchFamily="2" charset="-122"/>
              </a:rPr>
              <a:t>student</a:t>
            </a:r>
            <a:endParaRPr lang="en-US" altLang="zh-CN" sz="3200">
              <a:solidFill>
                <a:srgbClr val="800000"/>
              </a:solidFill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76841" name="Text Box 41"/>
          <p:cNvSpPr txBox="1">
            <a:spLocks noChangeArrowheads="1"/>
          </p:cNvSpPr>
          <p:nvPr/>
        </p:nvSpPr>
        <p:spPr bwMode="auto">
          <a:xfrm>
            <a:off x="6732588" y="6092825"/>
            <a:ext cx="2016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 sz="3200">
                <a:solidFill>
                  <a:srgbClr val="800000"/>
                </a:solidFill>
                <a:latin typeface="Comic Sans MS" pitchFamily="66" charset="0"/>
                <a:ea typeface="宋体" pitchFamily="2" charset="-122"/>
              </a:rPr>
              <a:t>doctor</a:t>
            </a:r>
            <a:endParaRPr lang="en-US" altLang="zh-CN" sz="3200">
              <a:solidFill>
                <a:srgbClr val="800000"/>
              </a:solidFill>
              <a:latin typeface="Comic Sans MS" pitchFamily="66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75"/>
                                        <p:tgtEl>
                                          <p:spTgt spid="7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76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76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76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76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36" grpId="0" autoUpdateAnimBg="0"/>
      <p:bldP spid="76838" grpId="0" autoUpdateAnimBg="0"/>
      <p:bldP spid="76839" grpId="0" autoUpdateAnimBg="0"/>
      <p:bldP spid="76840" grpId="0" autoUpdateAnimBg="0"/>
      <p:bldP spid="7684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8853" name="Picture 5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686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2051050" y="115888"/>
            <a:ext cx="5181600" cy="101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  <a:ea typeface="宋体" pitchFamily="2" charset="-122"/>
              </a:rPr>
              <a:t>Summary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250825" y="836613"/>
            <a:ext cx="3190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CC3300"/>
                </a:solidFill>
                <a:ea typeface="宋体" pitchFamily="2" charset="-122"/>
              </a:rPr>
              <a:t>询问职业：</a:t>
            </a:r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0" y="1700213"/>
            <a:ext cx="38512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CC3300"/>
                </a:solidFill>
                <a:ea typeface="宋体" pitchFamily="2" charset="-122"/>
              </a:rPr>
              <a:t>What do you do?</a:t>
            </a:r>
          </a:p>
          <a:p>
            <a:r>
              <a:rPr lang="en-US" altLang="zh-CN" sz="3200" b="1">
                <a:solidFill>
                  <a:srgbClr val="CC3300"/>
                </a:solidFill>
                <a:ea typeface="宋体" pitchFamily="2" charset="-122"/>
              </a:rPr>
              <a:t>I’m a reporter.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0" y="3284538"/>
            <a:ext cx="36766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CC3300"/>
                </a:solidFill>
                <a:ea typeface="宋体" pitchFamily="2" charset="-122"/>
              </a:rPr>
              <a:t>What does he do?</a:t>
            </a:r>
          </a:p>
          <a:p>
            <a:r>
              <a:rPr lang="en-US" altLang="zh-CN" sz="3200" b="1">
                <a:solidFill>
                  <a:srgbClr val="CC3300"/>
                </a:solidFill>
                <a:ea typeface="宋体" pitchFamily="2" charset="-122"/>
              </a:rPr>
              <a:t>He’s a student.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0" y="5084763"/>
            <a:ext cx="39020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CC3300"/>
                </a:solidFill>
                <a:ea typeface="宋体" pitchFamily="2" charset="-122"/>
              </a:rPr>
              <a:t>What does she do?</a:t>
            </a:r>
          </a:p>
          <a:p>
            <a:r>
              <a:rPr lang="en-US" altLang="zh-CN" sz="3200" b="1">
                <a:solidFill>
                  <a:srgbClr val="CC3300"/>
                </a:solidFill>
                <a:ea typeface="宋体" pitchFamily="2" charset="-122"/>
              </a:rPr>
              <a:t>She’s a doctor.</a:t>
            </a:r>
          </a:p>
        </p:txBody>
      </p:sp>
      <p:sp>
        <p:nvSpPr>
          <p:cNvPr id="78859" name="Text Box 11"/>
          <p:cNvSpPr txBox="1">
            <a:spLocks noChangeArrowheads="1"/>
          </p:cNvSpPr>
          <p:nvPr/>
        </p:nvSpPr>
        <p:spPr bwMode="auto">
          <a:xfrm>
            <a:off x="4114800" y="892175"/>
            <a:ext cx="2476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  <a:ea typeface="宋体" pitchFamily="2" charset="-122"/>
              </a:rPr>
              <a:t>想要成为</a:t>
            </a:r>
            <a:r>
              <a:rPr lang="en-US" altLang="zh-CN" sz="3600" b="1">
                <a:solidFill>
                  <a:srgbClr val="FF3300"/>
                </a:solidFill>
                <a:ea typeface="宋体" pitchFamily="2" charset="-122"/>
              </a:rPr>
              <a:t>…</a:t>
            </a:r>
            <a:endParaRPr lang="zh-CN" altLang="en-US" sz="3600" b="1">
              <a:solidFill>
                <a:srgbClr val="FF3300"/>
              </a:solidFill>
              <a:ea typeface="宋体" pitchFamily="2" charset="-122"/>
            </a:endParaRP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3851275" y="1773238"/>
            <a:ext cx="49831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ea typeface="宋体" pitchFamily="2" charset="-122"/>
              </a:rPr>
              <a:t>What do you want to be?</a:t>
            </a:r>
          </a:p>
          <a:p>
            <a:r>
              <a:rPr lang="en-US" altLang="zh-CN" sz="3200" b="1">
                <a:solidFill>
                  <a:srgbClr val="FF3300"/>
                </a:solidFill>
                <a:ea typeface="宋体" pitchFamily="2" charset="-122"/>
              </a:rPr>
              <a:t>I want to be an actor.</a:t>
            </a: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3708400" y="3141663"/>
            <a:ext cx="54356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ea typeface="宋体" pitchFamily="2" charset="-122"/>
              </a:rPr>
              <a:t>What does he want to be?</a:t>
            </a:r>
          </a:p>
          <a:p>
            <a:r>
              <a:rPr lang="en-US" altLang="zh-CN" sz="3200" b="1">
                <a:solidFill>
                  <a:srgbClr val="FF3300"/>
                </a:solidFill>
                <a:ea typeface="宋体" pitchFamily="2" charset="-122"/>
              </a:rPr>
              <a:t>He wants to be a bank clerk.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3708400" y="4797425"/>
            <a:ext cx="56515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CC3300"/>
                </a:solidFill>
                <a:ea typeface="宋体" pitchFamily="2" charset="-122"/>
              </a:rPr>
              <a:t>What does she want to be?</a:t>
            </a:r>
          </a:p>
          <a:p>
            <a:r>
              <a:rPr lang="en-US" altLang="zh-CN" sz="3200" b="1">
                <a:solidFill>
                  <a:srgbClr val="CC3300"/>
                </a:solidFill>
                <a:ea typeface="宋体" pitchFamily="2" charset="-122"/>
              </a:rPr>
              <a:t>She wants to be a shop assistant</a:t>
            </a:r>
            <a:r>
              <a:rPr lang="en-US" altLang="zh-CN" sz="3600">
                <a:solidFill>
                  <a:srgbClr val="CC3300"/>
                </a:solidFill>
                <a:ea typeface="宋体" pitchFamily="2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58" name="Picture 30" descr="A-2-7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38200" y="228600"/>
            <a:ext cx="731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66"/>
                </a:solidFill>
                <a:latin typeface="华文中宋" pitchFamily="2" charset="-122"/>
                <a:ea typeface="华文中宋" pitchFamily="2" charset="-122"/>
              </a:rPr>
              <a:t> Play the game: Words-chain</a:t>
            </a:r>
          </a:p>
        </p:txBody>
      </p:sp>
      <p:sp>
        <p:nvSpPr>
          <p:cNvPr id="48131" name="Oval 3"/>
          <p:cNvSpPr>
            <a:spLocks noChangeArrowheads="1"/>
          </p:cNvSpPr>
          <p:nvPr/>
        </p:nvSpPr>
        <p:spPr bwMode="auto">
          <a:xfrm>
            <a:off x="1371600" y="2057400"/>
            <a:ext cx="1905000" cy="838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1676400" y="22860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school</a:t>
            </a:r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 flipV="1">
            <a:off x="2819400" y="1752600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34" name="Oval 6"/>
          <p:cNvSpPr>
            <a:spLocks noChangeArrowheads="1"/>
          </p:cNvSpPr>
          <p:nvPr/>
        </p:nvSpPr>
        <p:spPr bwMode="auto">
          <a:xfrm>
            <a:off x="3886200" y="1447800"/>
            <a:ext cx="1524000" cy="7620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3886200" y="1524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a teacher</a:t>
            </a:r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1981200" y="2895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1295400" y="3733800"/>
            <a:ext cx="1676400" cy="685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1371600" y="3810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a student</a:t>
            </a:r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 rot="-824176">
            <a:off x="3352800" y="23622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1" name="Oval 13"/>
          <p:cNvSpPr>
            <a:spLocks noChangeArrowheads="1"/>
          </p:cNvSpPr>
          <p:nvPr/>
        </p:nvSpPr>
        <p:spPr bwMode="auto">
          <a:xfrm>
            <a:off x="4572000" y="2438400"/>
            <a:ext cx="2667000" cy="7620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400" b="1">
                <a:ea typeface="宋体" pitchFamily="2" charset="-122"/>
              </a:rPr>
              <a:t>a gatekeeper</a:t>
            </a:r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auto">
          <a:xfrm flipH="1">
            <a:off x="685800" y="2514600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4" name="Oval 16"/>
          <p:cNvSpPr>
            <a:spLocks noChangeArrowheads="1"/>
          </p:cNvSpPr>
          <p:nvPr/>
        </p:nvSpPr>
        <p:spPr bwMode="auto">
          <a:xfrm>
            <a:off x="228600" y="3276600"/>
            <a:ext cx="1219200" cy="457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5" name="Oval 17"/>
          <p:cNvSpPr>
            <a:spLocks noChangeArrowheads="1"/>
          </p:cNvSpPr>
          <p:nvPr/>
        </p:nvSpPr>
        <p:spPr bwMode="auto">
          <a:xfrm>
            <a:off x="4114800" y="3962400"/>
            <a:ext cx="1905000" cy="914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auto">
          <a:xfrm>
            <a:off x="5943600" y="4191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7" name="Oval 19"/>
          <p:cNvSpPr>
            <a:spLocks noChangeArrowheads="1"/>
          </p:cNvSpPr>
          <p:nvPr/>
        </p:nvSpPr>
        <p:spPr bwMode="auto">
          <a:xfrm>
            <a:off x="7315200" y="3886200"/>
            <a:ext cx="990600" cy="7620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48" name="Line 20"/>
          <p:cNvSpPr>
            <a:spLocks noChangeShapeType="1"/>
          </p:cNvSpPr>
          <p:nvPr/>
        </p:nvSpPr>
        <p:spPr bwMode="auto">
          <a:xfrm flipV="1">
            <a:off x="8001000" y="3352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9" name="Oval 21"/>
          <p:cNvSpPr>
            <a:spLocks noChangeArrowheads="1"/>
          </p:cNvSpPr>
          <p:nvPr/>
        </p:nvSpPr>
        <p:spPr bwMode="auto">
          <a:xfrm>
            <a:off x="7772400" y="2590800"/>
            <a:ext cx="4572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50" name="Line 22"/>
          <p:cNvSpPr>
            <a:spLocks noChangeShapeType="1"/>
          </p:cNvSpPr>
          <p:nvPr/>
        </p:nvSpPr>
        <p:spPr bwMode="auto">
          <a:xfrm>
            <a:off x="4648200" y="48768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51" name="Oval 23"/>
          <p:cNvSpPr>
            <a:spLocks noChangeArrowheads="1"/>
          </p:cNvSpPr>
          <p:nvPr/>
        </p:nvSpPr>
        <p:spPr bwMode="auto">
          <a:xfrm>
            <a:off x="4038600" y="5257800"/>
            <a:ext cx="1371600" cy="609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52" name="Line 24"/>
          <p:cNvSpPr>
            <a:spLocks noChangeShapeType="1"/>
          </p:cNvSpPr>
          <p:nvPr/>
        </p:nvSpPr>
        <p:spPr bwMode="auto">
          <a:xfrm rot="2700000" flipV="1">
            <a:off x="5486400" y="54864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53" name="Oval 25"/>
          <p:cNvSpPr>
            <a:spLocks noChangeArrowheads="1"/>
          </p:cNvSpPr>
          <p:nvPr/>
        </p:nvSpPr>
        <p:spPr bwMode="auto">
          <a:xfrm>
            <a:off x="5943600" y="5410200"/>
            <a:ext cx="9906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54" name="Line 26"/>
          <p:cNvSpPr>
            <a:spLocks noChangeShapeType="1"/>
          </p:cNvSpPr>
          <p:nvPr/>
        </p:nvSpPr>
        <p:spPr bwMode="auto">
          <a:xfrm flipH="1">
            <a:off x="3124200" y="44196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55" name="Oval 27"/>
          <p:cNvSpPr>
            <a:spLocks noChangeArrowheads="1"/>
          </p:cNvSpPr>
          <p:nvPr/>
        </p:nvSpPr>
        <p:spPr bwMode="auto">
          <a:xfrm>
            <a:off x="2057400" y="4953000"/>
            <a:ext cx="1524000" cy="533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56" name="Text Box 28"/>
          <p:cNvSpPr txBox="1">
            <a:spLocks noChangeArrowheads="1"/>
          </p:cNvSpPr>
          <p:nvPr/>
        </p:nvSpPr>
        <p:spPr bwMode="auto">
          <a:xfrm>
            <a:off x="0" y="6035675"/>
            <a:ext cx="9144000" cy="822325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accent2"/>
                </a:solidFill>
                <a:ea typeface="宋体" pitchFamily="2" charset="-122"/>
              </a:rPr>
              <a:t>Suggestions:</a:t>
            </a:r>
            <a:r>
              <a:rPr lang="en-US" altLang="zh-CN">
                <a:ea typeface="宋体" pitchFamily="2" charset="-122"/>
              </a:rPr>
              <a:t>  </a:t>
            </a:r>
            <a:r>
              <a:rPr lang="en-US" altLang="zh-CN" sz="2400" b="1" i="1">
                <a:ea typeface="宋体" pitchFamily="2" charset="-122"/>
              </a:rPr>
              <a:t>street，bank， family，hotel，hospital and  TV station …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457200" y="685800"/>
            <a:ext cx="868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CC3300"/>
                </a:solidFill>
                <a:ea typeface="宋体" pitchFamily="2" charset="-122"/>
              </a:rPr>
              <a:t>Practice:</a:t>
            </a:r>
            <a:r>
              <a:rPr lang="en-US" altLang="zh-CN" b="1">
                <a:ea typeface="宋体" pitchFamily="2" charset="-122"/>
              </a:rPr>
              <a:t> </a:t>
            </a:r>
            <a:r>
              <a:rPr lang="en-US" altLang="zh-CN" sz="2400" b="1" i="1" u="sng">
                <a:solidFill>
                  <a:schemeClr val="accent2"/>
                </a:solidFill>
                <a:ea typeface="宋体" pitchFamily="2" charset="-122"/>
              </a:rPr>
              <a:t>What do you want to be ?   I want to be a teacher.</a:t>
            </a:r>
          </a:p>
        </p:txBody>
      </p:sp>
      <p:sp>
        <p:nvSpPr>
          <p:cNvPr id="48159" name="Line 31"/>
          <p:cNvSpPr>
            <a:spLocks noChangeShapeType="1"/>
          </p:cNvSpPr>
          <p:nvPr/>
        </p:nvSpPr>
        <p:spPr bwMode="auto">
          <a:xfrm>
            <a:off x="4876800" y="1447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60" name="Oval 32"/>
          <p:cNvSpPr>
            <a:spLocks noChangeArrowheads="1"/>
          </p:cNvSpPr>
          <p:nvPr/>
        </p:nvSpPr>
        <p:spPr bwMode="auto">
          <a:xfrm>
            <a:off x="6019800" y="1219200"/>
            <a:ext cx="16764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61" name="Line 33"/>
          <p:cNvSpPr>
            <a:spLocks noChangeShapeType="1"/>
          </p:cNvSpPr>
          <p:nvPr/>
        </p:nvSpPr>
        <p:spPr bwMode="auto">
          <a:xfrm flipH="1" flipV="1">
            <a:off x="3352800" y="14478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62" name="Oval 34"/>
          <p:cNvSpPr>
            <a:spLocks noChangeArrowheads="1"/>
          </p:cNvSpPr>
          <p:nvPr/>
        </p:nvSpPr>
        <p:spPr bwMode="auto">
          <a:xfrm>
            <a:off x="1763713" y="1268413"/>
            <a:ext cx="1524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uild="p" autoUpdateAnimBg="0"/>
      <p:bldP spid="48131" grpId="0" animBg="1"/>
      <p:bldP spid="48132" grpId="0" autoUpdateAnimBg="0"/>
      <p:bldP spid="48133" grpId="0" animBg="1"/>
      <p:bldP spid="48134" grpId="0" animBg="1"/>
      <p:bldP spid="48135" grpId="0" autoUpdateAnimBg="0"/>
      <p:bldP spid="48136" grpId="0" animBg="1"/>
      <p:bldP spid="48137" grpId="0" animBg="1"/>
      <p:bldP spid="48139" grpId="0" autoUpdateAnimBg="0"/>
      <p:bldP spid="48140" grpId="0" animBg="1"/>
      <p:bldP spid="48141" grpId="0" animBg="1" autoUpdateAnimBg="0"/>
      <p:bldP spid="48143" grpId="0" animBg="1"/>
      <p:bldP spid="48144" grpId="0" animBg="1"/>
      <p:bldP spid="48156" grpId="0" animBg="1" autoUpdateAnimBg="0"/>
      <p:bldP spid="48157" grpId="0" autoUpdateAnimBg="0"/>
      <p:bldP spid="48159" grpId="0" animBg="1"/>
      <p:bldP spid="48160" grpId="0" animBg="1"/>
      <p:bldP spid="48161" grpId="0" animBg="1"/>
      <p:bldP spid="4816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89" name="Picture 237" descr="A-2-7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0" y="0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66"/>
                </a:solidFill>
                <a:latin typeface="华文中宋" pitchFamily="2" charset="-122"/>
                <a:ea typeface="华文中宋" pitchFamily="2" charset="-122"/>
              </a:rPr>
              <a:t>  surveys and reports</a:t>
            </a:r>
          </a:p>
        </p:txBody>
      </p:sp>
      <p:graphicFrame>
        <p:nvGraphicFramePr>
          <p:cNvPr id="49401" name="Group 249"/>
          <p:cNvGraphicFramePr>
            <a:graphicFrameLocks noGrp="1"/>
          </p:cNvGraphicFramePr>
          <p:nvPr/>
        </p:nvGraphicFramePr>
        <p:xfrm>
          <a:off x="609600" y="762000"/>
          <a:ext cx="7391400" cy="4138613"/>
        </p:xfrm>
        <a:graphic>
          <a:graphicData uri="http://schemas.openxmlformats.org/drawingml/2006/table">
            <a:tbl>
              <a:tblPr/>
              <a:tblGrid>
                <a:gridCol w="1044575"/>
                <a:gridCol w="1295400"/>
                <a:gridCol w="2667000"/>
                <a:gridCol w="2384425"/>
              </a:tblGrid>
              <a:tr h="6096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Who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Parents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/>
                          <a:ea typeface="宋体" pitchFamily="2" charset="-122"/>
                        </a:rPr>
                        <a:t>’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 jobs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Rounded MT Bold" pitchFamily="34" charset="0"/>
                          <a:ea typeface="宋体" pitchFamily="2" charset="-122"/>
                        </a:rPr>
                        <a:t>What do you want to be?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4730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6604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9688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3587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30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3873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9354" name="Text Box 202"/>
          <p:cNvSpPr txBox="1">
            <a:spLocks noChangeArrowheads="1"/>
          </p:cNvSpPr>
          <p:nvPr/>
        </p:nvSpPr>
        <p:spPr bwMode="auto">
          <a:xfrm>
            <a:off x="685800" y="19050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Tom</a:t>
            </a:r>
          </a:p>
        </p:txBody>
      </p:sp>
      <p:sp>
        <p:nvSpPr>
          <p:cNvPr id="49356" name="Text Box 204"/>
          <p:cNvSpPr txBox="1">
            <a:spLocks noChangeArrowheads="1"/>
          </p:cNvSpPr>
          <p:nvPr/>
        </p:nvSpPr>
        <p:spPr bwMode="auto">
          <a:xfrm>
            <a:off x="1752600" y="16002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father</a:t>
            </a:r>
          </a:p>
        </p:txBody>
      </p:sp>
      <p:sp>
        <p:nvSpPr>
          <p:cNvPr id="49358" name="Text Box 206"/>
          <p:cNvSpPr txBox="1">
            <a:spLocks noChangeArrowheads="1"/>
          </p:cNvSpPr>
          <p:nvPr/>
        </p:nvSpPr>
        <p:spPr bwMode="auto">
          <a:xfrm>
            <a:off x="3048000" y="16002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engineer </a:t>
            </a:r>
          </a:p>
        </p:txBody>
      </p:sp>
      <p:sp>
        <p:nvSpPr>
          <p:cNvPr id="49359" name="Text Box 207"/>
          <p:cNvSpPr txBox="1">
            <a:spLocks noChangeArrowheads="1"/>
          </p:cNvSpPr>
          <p:nvPr/>
        </p:nvSpPr>
        <p:spPr bwMode="auto">
          <a:xfrm>
            <a:off x="4572000" y="16002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ea typeface="宋体" pitchFamily="2" charset="-122"/>
              </a:rPr>
              <a:t>(工程师)</a:t>
            </a:r>
          </a:p>
        </p:txBody>
      </p:sp>
      <p:sp>
        <p:nvSpPr>
          <p:cNvPr id="49361" name="Text Box 209"/>
          <p:cNvSpPr txBox="1">
            <a:spLocks noChangeArrowheads="1"/>
          </p:cNvSpPr>
          <p:nvPr/>
        </p:nvSpPr>
        <p:spPr bwMode="auto">
          <a:xfrm>
            <a:off x="1752600" y="22098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mother</a:t>
            </a:r>
          </a:p>
        </p:txBody>
      </p:sp>
      <p:sp>
        <p:nvSpPr>
          <p:cNvPr id="49363" name="Text Box 211"/>
          <p:cNvSpPr txBox="1">
            <a:spLocks noChangeArrowheads="1"/>
          </p:cNvSpPr>
          <p:nvPr/>
        </p:nvSpPr>
        <p:spPr bwMode="auto">
          <a:xfrm>
            <a:off x="3048000" y="2133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manager</a:t>
            </a:r>
          </a:p>
        </p:txBody>
      </p:sp>
      <p:sp>
        <p:nvSpPr>
          <p:cNvPr id="49386" name="Text Box 234"/>
          <p:cNvSpPr txBox="1">
            <a:spLocks noChangeArrowheads="1"/>
          </p:cNvSpPr>
          <p:nvPr/>
        </p:nvSpPr>
        <p:spPr bwMode="auto">
          <a:xfrm>
            <a:off x="5715000" y="1447800"/>
            <a:ext cx="1676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400" b="1">
                <a:latin typeface="Arial Rounded MT Bold" pitchFamily="34" charset="0"/>
                <a:ea typeface="宋体" pitchFamily="2" charset="-122"/>
              </a:rPr>
              <a:t>a basketball player</a:t>
            </a:r>
          </a:p>
          <a:p>
            <a:pPr>
              <a:spcBef>
                <a:spcPct val="50000"/>
              </a:spcBef>
            </a:pPr>
            <a:endParaRPr lang="zh-CN" altLang="en-US" b="1">
              <a:ea typeface="宋体" pitchFamily="2" charset="-122"/>
            </a:endParaRPr>
          </a:p>
        </p:txBody>
      </p:sp>
      <p:sp>
        <p:nvSpPr>
          <p:cNvPr id="49387" name="Text Box 235"/>
          <p:cNvSpPr txBox="1">
            <a:spLocks noChangeArrowheads="1"/>
          </p:cNvSpPr>
          <p:nvPr/>
        </p:nvSpPr>
        <p:spPr bwMode="auto">
          <a:xfrm>
            <a:off x="4572000" y="213360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ea typeface="宋体" pitchFamily="2" charset="-122"/>
              </a:rPr>
              <a:t>(经理)</a:t>
            </a:r>
          </a:p>
        </p:txBody>
      </p:sp>
      <p:sp>
        <p:nvSpPr>
          <p:cNvPr id="49388" name="Text Box 236"/>
          <p:cNvSpPr txBox="1">
            <a:spLocks noChangeArrowheads="1"/>
          </p:cNvSpPr>
          <p:nvPr/>
        </p:nvSpPr>
        <p:spPr bwMode="auto">
          <a:xfrm>
            <a:off x="228600" y="5029200"/>
            <a:ext cx="8382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Report:</a:t>
            </a:r>
            <a:r>
              <a:rPr lang="en-US" altLang="zh-CN" sz="2000" b="1">
                <a:ea typeface="宋体" pitchFamily="2" charset="-122"/>
              </a:rPr>
              <a:t> </a:t>
            </a:r>
            <a:r>
              <a:rPr lang="en-US" altLang="zh-CN" sz="2400" b="1" i="1">
                <a:ea typeface="宋体" pitchFamily="2" charset="-122"/>
              </a:rPr>
              <a:t>Hello,everyone. I am an English teacher.My father is a farmer. My mother is a farmer,too.They work very hard. I love them very much. Tom’s father is an engineer.His mother is a manager.He wants to a basketball player.   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uild="p" autoUpdateAnimBg="0"/>
      <p:bldP spid="49354" grpId="0" autoUpdateAnimBg="0"/>
      <p:bldP spid="49356" grpId="0" autoUpdateAnimBg="0"/>
      <p:bldP spid="49358" grpId="0" autoUpdateAnimBg="0"/>
      <p:bldP spid="49359" grpId="0" autoUpdateAnimBg="0"/>
      <p:bldP spid="49361" grpId="0" autoUpdateAnimBg="0"/>
      <p:bldP spid="49363" grpId="0" autoUpdateAnimBg="0"/>
      <p:bldP spid="49386" grpId="0" autoUpdateAnimBg="0"/>
      <p:bldP spid="49387" grpId="0" autoUpdateAnimBg="0"/>
      <p:bldP spid="4938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9" name="Picture 9" descr="A-2-78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1" name="Oval 11"/>
          <p:cNvSpPr>
            <a:spLocks noChangeArrowheads="1"/>
          </p:cNvSpPr>
          <p:nvPr/>
        </p:nvSpPr>
        <p:spPr bwMode="auto">
          <a:xfrm>
            <a:off x="2667000" y="1905000"/>
            <a:ext cx="2819400" cy="1295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>
              <a:ea typeface="宋体" pitchFamily="2" charset="-122"/>
            </a:endParaRP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2895600" y="22098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ea typeface="宋体" pitchFamily="2" charset="-122"/>
              </a:rPr>
              <a:t>society</a:t>
            </a: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（</a:t>
            </a:r>
            <a:r>
              <a:rPr lang="zh-CN" altLang="en-US" sz="2400" b="1">
                <a:solidFill>
                  <a:srgbClr val="FF3300"/>
                </a:solidFill>
                <a:ea typeface="宋体" pitchFamily="2" charset="-122"/>
              </a:rPr>
              <a:t>社会）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0" y="0"/>
            <a:ext cx="4114800" cy="4572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i="1">
                <a:ea typeface="宋体" pitchFamily="2" charset="-122"/>
              </a:rPr>
              <a:t>Task Extending（</a:t>
            </a:r>
            <a:r>
              <a:rPr lang="zh-CN" altLang="en-US" sz="2400" b="1" i="1">
                <a:ea typeface="宋体" pitchFamily="2" charset="-122"/>
              </a:rPr>
              <a:t>任务延伸）</a:t>
            </a:r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 flipV="1">
            <a:off x="3657600" y="15240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16" name="Picture 16" descr="教师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508000"/>
            <a:ext cx="1676400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7" name="Line 17"/>
          <p:cNvSpPr>
            <a:spLocks noChangeShapeType="1"/>
          </p:cNvSpPr>
          <p:nvPr/>
        </p:nvSpPr>
        <p:spPr bwMode="auto">
          <a:xfrm flipV="1">
            <a:off x="5486400" y="21336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18" name="Picture 18" descr="韩红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09600"/>
            <a:ext cx="122078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9" name="Line 19"/>
          <p:cNvSpPr>
            <a:spLocks noChangeShapeType="1"/>
          </p:cNvSpPr>
          <p:nvPr/>
        </p:nvSpPr>
        <p:spPr bwMode="auto">
          <a:xfrm flipH="1" flipV="1">
            <a:off x="2133600" y="20574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20" name="Picture 20" descr="费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5800"/>
            <a:ext cx="139858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1" name="Line 21"/>
          <p:cNvSpPr>
            <a:spLocks noChangeShapeType="1"/>
          </p:cNvSpPr>
          <p:nvPr/>
        </p:nvSpPr>
        <p:spPr bwMode="auto">
          <a:xfrm flipH="1">
            <a:off x="2209800" y="2971800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22" name="Picture 22" descr="清洁工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14287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3" name="Line 23"/>
          <p:cNvSpPr>
            <a:spLocks noChangeShapeType="1"/>
          </p:cNvSpPr>
          <p:nvPr/>
        </p:nvSpPr>
        <p:spPr bwMode="auto">
          <a:xfrm rot="-2692763">
            <a:off x="5748338" y="2095500"/>
            <a:ext cx="1349375" cy="1327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24" name="Picture 24" descr="姚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0"/>
            <a:ext cx="1371600" cy="18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5" name="Line 25"/>
          <p:cNvSpPr>
            <a:spLocks noChangeShapeType="1"/>
          </p:cNvSpPr>
          <p:nvPr/>
        </p:nvSpPr>
        <p:spPr bwMode="auto">
          <a:xfrm>
            <a:off x="3886200" y="3200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26" name="Picture 26" descr="医生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733800"/>
            <a:ext cx="16764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7" name="Line 27"/>
          <p:cNvSpPr>
            <a:spLocks noChangeShapeType="1"/>
          </p:cNvSpPr>
          <p:nvPr/>
        </p:nvSpPr>
        <p:spPr bwMode="auto">
          <a:xfrm>
            <a:off x="5029200" y="30480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28" name="Picture 28" descr="警察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05200"/>
            <a:ext cx="2133600" cy="137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9" name="Rectangle 29"/>
          <p:cNvSpPr>
            <a:spLocks noChangeArrowheads="1"/>
          </p:cNvSpPr>
          <p:nvPr/>
        </p:nvSpPr>
        <p:spPr bwMode="auto">
          <a:xfrm>
            <a:off x="0" y="5257800"/>
            <a:ext cx="9144000" cy="16002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30" name="Text Box 30"/>
          <p:cNvSpPr txBox="1">
            <a:spLocks noChangeArrowheads="1"/>
          </p:cNvSpPr>
          <p:nvPr/>
        </p:nvSpPr>
        <p:spPr bwMode="auto">
          <a:xfrm>
            <a:off x="457200" y="5486400"/>
            <a:ext cx="868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宋体" pitchFamily="2" charset="-122"/>
              </a:rPr>
              <a:t>To write：How to make my dream job come true?</a:t>
            </a:r>
          </a:p>
        </p:txBody>
      </p:sp>
      <p:sp>
        <p:nvSpPr>
          <p:cNvPr id="51231" name="Oval 31"/>
          <p:cNvSpPr>
            <a:spLocks noChangeArrowheads="1"/>
          </p:cNvSpPr>
          <p:nvPr/>
        </p:nvSpPr>
        <p:spPr bwMode="auto">
          <a:xfrm rot="16335569">
            <a:off x="7772400" y="73025"/>
            <a:ext cx="914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32" name="Text Box 32"/>
          <p:cNvSpPr txBox="1">
            <a:spLocks noChangeArrowheads="1"/>
          </p:cNvSpPr>
          <p:nvPr/>
        </p:nvSpPr>
        <p:spPr bwMode="auto">
          <a:xfrm rot="-5348502">
            <a:off x="7993062" y="82551"/>
            <a:ext cx="5492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Homework</a:t>
            </a:r>
          </a:p>
        </p:txBody>
      </p:sp>
      <p:sp>
        <p:nvSpPr>
          <p:cNvPr id="51235" name="Text Box 35"/>
          <p:cNvSpPr txBox="1">
            <a:spLocks noChangeArrowheads="1"/>
          </p:cNvSpPr>
          <p:nvPr/>
        </p:nvSpPr>
        <p:spPr bwMode="auto">
          <a:xfrm>
            <a:off x="1828800" y="62484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i="1">
                <a:ea typeface="宋体" pitchFamily="2" charset="-122"/>
              </a:rPr>
              <a:t>(怎样让理想的工作成为现实?)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1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1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1" grpId="0" animBg="1" autoUpdateAnimBg="0"/>
      <p:bldP spid="51213" grpId="0" autoUpdateAnimBg="0"/>
      <p:bldP spid="51214" grpId="0" animBg="1" autoUpdateAnimBg="0"/>
      <p:bldP spid="51215" grpId="0" animBg="1"/>
      <p:bldP spid="51217" grpId="0" animBg="1"/>
      <p:bldP spid="51219" grpId="0" animBg="1"/>
      <p:bldP spid="51221" grpId="0" animBg="1"/>
      <p:bldP spid="51223" grpId="0" animBg="1"/>
      <p:bldP spid="51225" grpId="0" animBg="1"/>
      <p:bldP spid="51227" grpId="0" animBg="1"/>
      <p:bldP spid="51229" grpId="0" animBg="1"/>
      <p:bldP spid="51230" grpId="0" autoUpdateAnimBg="0"/>
      <p:bldP spid="51231" grpId="0" animBg="1"/>
      <p:bldP spid="51232" grpId="0" autoUpdateAnimBg="0"/>
      <p:bldP spid="5123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A-2-7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0" name="一切为你(EVERTHING I DO)I DO IT FOR YOU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733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1" name="Picture 5" descr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2124075" y="2276475"/>
            <a:ext cx="448945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5400" b="1">
                <a:solidFill>
                  <a:srgbClr val="FF3300"/>
                </a:solidFill>
                <a:ea typeface="宋体" pitchFamily="2" charset="-122"/>
              </a:rPr>
              <a:t>THANK YOU!</a:t>
            </a:r>
            <a:br>
              <a:rPr kumimoji="1" lang="en-US" altLang="zh-CN" sz="5400" b="1">
                <a:solidFill>
                  <a:srgbClr val="FF3300"/>
                </a:solidFill>
                <a:ea typeface="宋体" pitchFamily="2" charset="-122"/>
              </a:rPr>
            </a:br>
            <a:r>
              <a:rPr kumimoji="1" lang="en-US" altLang="zh-CN" sz="5400" b="1">
                <a:solidFill>
                  <a:srgbClr val="FF3300"/>
                </a:solidFill>
                <a:ea typeface="宋体" pitchFamily="2" charset="-122"/>
              </a:rPr>
              <a:t> </a:t>
            </a:r>
            <a:r>
              <a:rPr kumimoji="1" lang="en-US" altLang="zh-CN" sz="5400" b="1">
                <a:solidFill>
                  <a:schemeClr val="accent2"/>
                </a:solidFill>
                <a:ea typeface="宋体" pitchFamily="2" charset="-122"/>
              </a:rPr>
              <a:t>GOOD BYE</a:t>
            </a:r>
            <a:r>
              <a:rPr kumimoji="1" lang="en-US" altLang="zh-CN" b="1">
                <a:solidFill>
                  <a:schemeClr val="accent2"/>
                </a:solidFill>
                <a:ea typeface="宋体" pitchFamily="2" charset="-122"/>
              </a:rPr>
              <a:t>!</a:t>
            </a:r>
          </a:p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50183" name="Picture 7" descr="u=3762208640,2696843986&amp;fm=0&amp;gp=0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1513"/>
            <a:ext cx="2060575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01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18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9" name="Picture 7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288" y="404813"/>
            <a:ext cx="7772400" cy="1008062"/>
          </a:xfrm>
        </p:spPr>
        <p:txBody>
          <a:bodyPr/>
          <a:lstStyle/>
          <a:p>
            <a:pPr algn="l"/>
            <a:r>
              <a:rPr lang="en-US" altLang="zh-CN">
                <a:ea typeface="宋体" pitchFamily="2" charset="-122"/>
              </a:rPr>
              <a:t>Task one: revision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773238"/>
            <a:ext cx="6400800" cy="7921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kumimoji="1" lang="en-US" altLang="zh-CN" sz="5400" b="1">
                <a:solidFill>
                  <a:srgbClr val="CC3300"/>
                </a:solidFill>
                <a:ea typeface="宋体" pitchFamily="2" charset="-122"/>
              </a:rPr>
              <a:t>Ask for the jobs</a:t>
            </a:r>
          </a:p>
          <a:p>
            <a:pPr>
              <a:lnSpc>
                <a:spcPct val="80000"/>
              </a:lnSpc>
            </a:pPr>
            <a:endParaRPr kumimoji="1" lang="zh-CN" altLang="en-US" sz="2400" b="1">
              <a:solidFill>
                <a:srgbClr val="CC3300"/>
              </a:solidFill>
              <a:ea typeface="宋体" pitchFamily="2" charset="-122"/>
            </a:endParaRP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1042988" y="2708275"/>
            <a:ext cx="626586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 b="1">
                <a:solidFill>
                  <a:srgbClr val="FF9900"/>
                </a:solidFill>
                <a:ea typeface="宋体" pitchFamily="2" charset="-122"/>
              </a:rPr>
              <a:t>What do you do?</a:t>
            </a:r>
          </a:p>
          <a:p>
            <a:endParaRPr lang="zh-CN" altLang="en-US" sz="3200">
              <a:ea typeface="宋体" pitchFamily="2" charset="-122"/>
            </a:endParaRPr>
          </a:p>
        </p:txBody>
      </p:sp>
      <p:sp>
        <p:nvSpPr>
          <p:cNvPr id="79884" name="Text Box 12"/>
          <p:cNvSpPr txBox="1">
            <a:spLocks noChangeArrowheads="1"/>
          </p:cNvSpPr>
          <p:nvPr/>
        </p:nvSpPr>
        <p:spPr bwMode="auto">
          <a:xfrm>
            <a:off x="1042988" y="3213100"/>
            <a:ext cx="32400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 b="1">
                <a:solidFill>
                  <a:srgbClr val="FF9900"/>
                </a:solidFill>
                <a:ea typeface="宋体" pitchFamily="2" charset="-122"/>
              </a:rPr>
              <a:t>What are you?</a:t>
            </a:r>
          </a:p>
          <a:p>
            <a:endParaRPr lang="zh-CN" altLang="en-US" sz="3200">
              <a:ea typeface="宋体" pitchFamily="2" charset="-122"/>
            </a:endParaRPr>
          </a:p>
        </p:txBody>
      </p:sp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1042988" y="3860800"/>
            <a:ext cx="3587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 b="1">
                <a:solidFill>
                  <a:srgbClr val="FF9900"/>
                </a:solidFill>
                <a:ea typeface="宋体" pitchFamily="2" charset="-122"/>
              </a:rPr>
              <a:t>What is your job?</a:t>
            </a:r>
            <a:endParaRPr kumimoji="1" lang="zh-CN" altLang="en-US" sz="3200" b="1">
              <a:solidFill>
                <a:srgbClr val="FF9900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 build="p"/>
      <p:bldP spid="79883" grpId="0"/>
      <p:bldP spid="79884" grpId="0"/>
      <p:bldP spid="798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53" name="Picture 21" descr="OOOPIC_wiplm_200812064a75c09cc3a3ed4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638"/>
            <a:ext cx="9756775" cy="620236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4054" name="Picture 22" descr="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341438"/>
            <a:ext cx="4140200" cy="41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56" name="Text Box 24"/>
          <p:cNvSpPr txBox="1">
            <a:spLocks noChangeArrowheads="1"/>
          </p:cNvSpPr>
          <p:nvPr/>
        </p:nvSpPr>
        <p:spPr bwMode="auto">
          <a:xfrm>
            <a:off x="0" y="549275"/>
            <a:ext cx="80152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chemeClr val="tx2"/>
                </a:solidFill>
                <a:ea typeface="宋体" pitchFamily="2" charset="-122"/>
              </a:rPr>
              <a:t>Task two: present the new drills</a:t>
            </a:r>
            <a:endParaRPr lang="en-US" altLang="zh-CN">
              <a:ea typeface="宋体" pitchFamily="2" charset="-122"/>
            </a:endParaRP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2411413" y="5805488"/>
            <a:ext cx="44910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What does the man do?</a:t>
            </a:r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2987675" y="63087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44064" name="Text Box 32"/>
          <p:cNvSpPr txBox="1">
            <a:spLocks noChangeArrowheads="1"/>
          </p:cNvSpPr>
          <p:nvPr/>
        </p:nvSpPr>
        <p:spPr bwMode="auto">
          <a:xfrm>
            <a:off x="2484438" y="6227763"/>
            <a:ext cx="26844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He is a cook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0" grpId="0"/>
      <p:bldP spid="440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70661" name="Picture 5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913"/>
            <a:ext cx="9144000" cy="717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3059113" y="1557338"/>
            <a:ext cx="35893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What does he do ?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1331913" y="4941888"/>
            <a:ext cx="383540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What does she do ?</a:t>
            </a:r>
          </a:p>
          <a:p>
            <a:r>
              <a:rPr lang="en-US" altLang="zh-CN">
                <a:ea typeface="宋体" pitchFamily="2" charset="-122"/>
              </a:rPr>
              <a:t>.</a:t>
            </a:r>
          </a:p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70665" name="Picture 9" descr="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2971800" cy="424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6" name="Picture 10" descr="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497263"/>
            <a:ext cx="3276600" cy="310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3132138" y="2276475"/>
            <a:ext cx="292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He is a </a:t>
            </a:r>
            <a:r>
              <a:rPr lang="en-US" altLang="zh-CN" sz="3200" b="1">
                <a:solidFill>
                  <a:schemeClr val="accent2"/>
                </a:solidFill>
                <a:ea typeface="宋体" pitchFamily="2" charset="-122"/>
              </a:rPr>
              <a:t>doctor</a:t>
            </a:r>
            <a:r>
              <a:rPr lang="en-US" altLang="zh-CN" sz="2800">
                <a:ea typeface="宋体" pitchFamily="2" charset="-122"/>
              </a:rPr>
              <a:t>.</a:t>
            </a:r>
            <a:endParaRPr lang="zh-CN" altLang="en-US" sz="2800">
              <a:ea typeface="宋体" pitchFamily="2" charset="-122"/>
            </a:endParaRP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1403350" y="5734050"/>
            <a:ext cx="29416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She is a </a:t>
            </a:r>
            <a:r>
              <a:rPr lang="en-US" altLang="zh-CN" sz="3200" b="1">
                <a:ea typeface="宋体" pitchFamily="2" charset="-122"/>
              </a:rPr>
              <a:t>nurse</a:t>
            </a:r>
            <a:endParaRPr lang="zh-CN" altLang="en-US" sz="3200" b="1">
              <a:ea typeface="宋体" pitchFamily="2" charset="-122"/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2139950" y="0"/>
            <a:ext cx="3584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0" y="0"/>
            <a:ext cx="86756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Task  three:present the new sentence structure</a:t>
            </a:r>
          </a:p>
          <a:p>
            <a:r>
              <a:rPr lang="en-US" altLang="zh-CN" sz="3200">
                <a:ea typeface="宋体" pitchFamily="2" charset="-122"/>
              </a:rPr>
              <a:t>“What does sb do?”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2" grpId="0"/>
      <p:bldP spid="70663" grpId="0"/>
      <p:bldP spid="70667" grpId="0"/>
      <p:bldP spid="706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72708" name="Picture 4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0" name="Picture 6" descr="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908050"/>
            <a:ext cx="383540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1" name="Picture 7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75" y="0"/>
            <a:ext cx="95408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2" name="Picture 8" descr="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75" y="0"/>
            <a:ext cx="3889375" cy="371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3851275" y="620713"/>
            <a:ext cx="3619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What does she do ?</a:t>
            </a:r>
          </a:p>
          <a:p>
            <a:endParaRPr lang="zh-CN" altLang="en-US" sz="3200" b="1">
              <a:solidFill>
                <a:schemeClr val="accent2"/>
              </a:solidFill>
              <a:ea typeface="宋体" pitchFamily="2" charset="-122"/>
            </a:endParaRPr>
          </a:p>
        </p:txBody>
      </p:sp>
      <p:pic>
        <p:nvPicPr>
          <p:cNvPr id="72714" name="Picture 10" descr="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708275"/>
            <a:ext cx="3311525" cy="243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611188" y="4508500"/>
            <a:ext cx="35893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What does he do ?</a:t>
            </a:r>
          </a:p>
          <a:p>
            <a:endParaRPr lang="zh-CN" altLang="en-US" sz="3200" b="1">
              <a:solidFill>
                <a:schemeClr val="accent2"/>
              </a:solidFill>
              <a:ea typeface="宋体" pitchFamily="2" charset="-122"/>
            </a:endParaRP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3851275" y="1484313"/>
            <a:ext cx="460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She is a </a:t>
            </a:r>
            <a:r>
              <a:rPr lang="en-US" altLang="zh-CN" sz="3200" b="1">
                <a:solidFill>
                  <a:schemeClr val="accent2"/>
                </a:solidFill>
                <a:ea typeface="宋体" pitchFamily="2" charset="-122"/>
              </a:rPr>
              <a:t>shop assistant</a:t>
            </a:r>
            <a:endParaRPr lang="zh-CN" altLang="en-US" sz="3200" b="1">
              <a:solidFill>
                <a:schemeClr val="accent2"/>
              </a:solidFill>
              <a:ea typeface="宋体" pitchFamily="2" charset="-122"/>
            </a:endParaRPr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684213" y="5229225"/>
            <a:ext cx="35671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He is a </a:t>
            </a:r>
            <a:r>
              <a:rPr lang="en-US" altLang="zh-CN" sz="3200" b="1">
                <a:solidFill>
                  <a:schemeClr val="accent2"/>
                </a:solidFill>
                <a:ea typeface="宋体" pitchFamily="2" charset="-122"/>
              </a:rPr>
              <a:t>policeman</a:t>
            </a:r>
            <a:endParaRPr lang="zh-CN" altLang="en-US" sz="3200" b="1">
              <a:solidFill>
                <a:schemeClr val="accent2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3" grpId="0"/>
      <p:bldP spid="72715" grpId="0"/>
      <p:bldP spid="72716" grpId="0"/>
      <p:bldP spid="727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74756" name="Picture 4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57" name="Picture 5" descr="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92500" cy="371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3851275" y="476250"/>
            <a:ext cx="45624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What does he do ?</a:t>
            </a:r>
          </a:p>
          <a:p>
            <a:r>
              <a:rPr lang="en-US" altLang="zh-CN">
                <a:ea typeface="宋体" pitchFamily="2" charset="-122"/>
              </a:rPr>
              <a:t>  </a:t>
            </a:r>
          </a:p>
        </p:txBody>
      </p:sp>
      <p:pic>
        <p:nvPicPr>
          <p:cNvPr id="74759" name="Picture 7" descr="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913" y="2781300"/>
            <a:ext cx="3367087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2771775" y="4437063"/>
            <a:ext cx="3095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ea typeface="宋体" pitchFamily="2" charset="-122"/>
              </a:rPr>
              <a:t>an </a:t>
            </a:r>
            <a:r>
              <a:rPr lang="en-US" altLang="zh-CN" sz="3600" b="1">
                <a:solidFill>
                  <a:schemeClr val="accent2"/>
                </a:solidFill>
                <a:ea typeface="宋体" pitchFamily="2" charset="-122"/>
              </a:rPr>
              <a:t>actor</a:t>
            </a:r>
            <a:endParaRPr lang="en-US" altLang="zh-CN" sz="3600">
              <a:ea typeface="宋体" pitchFamily="2" charset="-122"/>
            </a:endParaRP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4067175" y="1268413"/>
            <a:ext cx="30241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He is a </a:t>
            </a:r>
            <a:r>
              <a:rPr lang="en-US" altLang="zh-CN" sz="3200" b="1">
                <a:solidFill>
                  <a:schemeClr val="accent2"/>
                </a:solidFill>
                <a:ea typeface="宋体" pitchFamily="2" charset="-122"/>
              </a:rPr>
              <a:t>student</a:t>
            </a:r>
            <a:endParaRPr lang="zh-CN" altLang="en-US" sz="3200" b="1">
              <a:solidFill>
                <a:schemeClr val="accent2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8" grpId="0"/>
      <p:bldP spid="74760" grpId="0"/>
      <p:bldP spid="747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034" descr="A-2-7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4" name="Text Box 1028"/>
          <p:cNvSpPr txBox="1">
            <a:spLocks noChangeArrowheads="1"/>
          </p:cNvSpPr>
          <p:nvPr/>
        </p:nvSpPr>
        <p:spPr bwMode="auto">
          <a:xfrm>
            <a:off x="4495800" y="381000"/>
            <a:ext cx="2641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a </a:t>
            </a:r>
            <a:r>
              <a:rPr lang="en-US" altLang="zh-CN" sz="3200" b="1">
                <a:solidFill>
                  <a:schemeClr val="accent2"/>
                </a:solidFill>
                <a:ea typeface="宋体" pitchFamily="2" charset="-122"/>
              </a:rPr>
              <a:t>bank clerk</a:t>
            </a:r>
            <a:r>
              <a:rPr lang="en-US" altLang="zh-CN" sz="3200">
                <a:ea typeface="宋体" pitchFamily="2" charset="-122"/>
              </a:rPr>
              <a:t>.</a:t>
            </a:r>
          </a:p>
        </p:txBody>
      </p:sp>
      <p:pic>
        <p:nvPicPr>
          <p:cNvPr id="30725" name="Picture 1029" descr="bank cle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"/>
            <a:ext cx="3581400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6" name="Group 1030"/>
          <p:cNvGrpSpPr>
            <a:grpSpLocks/>
          </p:cNvGrpSpPr>
          <p:nvPr/>
        </p:nvGrpSpPr>
        <p:grpSpPr bwMode="auto">
          <a:xfrm>
            <a:off x="6172200" y="1828800"/>
            <a:ext cx="2590800" cy="3536950"/>
            <a:chOff x="1746" y="28"/>
            <a:chExt cx="2268" cy="3175"/>
          </a:xfrm>
        </p:grpSpPr>
        <p:pic>
          <p:nvPicPr>
            <p:cNvPr id="30727" name="Picture 1031" descr="pic_16629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28"/>
              <a:ext cx="2268" cy="3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28" name="Rectangle 1032"/>
            <p:cNvSpPr>
              <a:spLocks noChangeArrowheads="1"/>
            </p:cNvSpPr>
            <p:nvPr/>
          </p:nvSpPr>
          <p:spPr bwMode="auto">
            <a:xfrm>
              <a:off x="2154" y="2478"/>
              <a:ext cx="1361" cy="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0729" name="Text Box 1033"/>
          <p:cNvSpPr txBox="1">
            <a:spLocks noChangeArrowheads="1"/>
          </p:cNvSpPr>
          <p:nvPr/>
        </p:nvSpPr>
        <p:spPr bwMode="auto">
          <a:xfrm>
            <a:off x="6096000" y="5486400"/>
            <a:ext cx="19986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>
                <a:ea typeface="宋体" pitchFamily="2" charset="-122"/>
              </a:rPr>
              <a:t>a </a:t>
            </a:r>
            <a:r>
              <a:rPr lang="en-US" altLang="zh-CN" sz="3600" b="1">
                <a:solidFill>
                  <a:schemeClr val="accent2"/>
                </a:solidFill>
                <a:ea typeface="宋体" pitchFamily="2" charset="-122"/>
              </a:rPr>
              <a:t>waiter</a:t>
            </a:r>
            <a:r>
              <a:rPr lang="en-US" altLang="zh-CN" sz="3200">
                <a:ea typeface="宋体" pitchFamily="2" charset="-122"/>
              </a:rPr>
              <a:t>.</a:t>
            </a:r>
          </a:p>
        </p:txBody>
      </p:sp>
      <p:pic>
        <p:nvPicPr>
          <p:cNvPr id="30731" name="Picture 1035" descr="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352800"/>
            <a:ext cx="3124200" cy="253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2" name="Text Box 1036"/>
          <p:cNvSpPr txBox="1">
            <a:spLocks noChangeArrowheads="1"/>
          </p:cNvSpPr>
          <p:nvPr/>
        </p:nvSpPr>
        <p:spPr bwMode="auto">
          <a:xfrm>
            <a:off x="1219200" y="60198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宋体" pitchFamily="2" charset="-122"/>
              </a:rPr>
              <a:t>a</a:t>
            </a:r>
            <a:r>
              <a:rPr lang="en-US" altLang="zh-CN" sz="3200" b="1">
                <a:solidFill>
                  <a:srgbClr val="CC3300"/>
                </a:solidFill>
                <a:ea typeface="宋体" pitchFamily="2" charset="-122"/>
              </a:rPr>
              <a:t> </a:t>
            </a:r>
            <a:r>
              <a:rPr lang="en-US" altLang="zh-CN" sz="3200" b="1">
                <a:solidFill>
                  <a:schemeClr val="accent2"/>
                </a:solidFill>
                <a:ea typeface="宋体" pitchFamily="2" charset="-122"/>
              </a:rPr>
              <a:t>reporter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9" grpId="0"/>
      <p:bldP spid="307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4" name="Picture 14" descr="A-2-7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2" name="Picture 2" descr="gif00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"/>
            <a:ext cx="10874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083" name="Group 3"/>
          <p:cNvGrpSpPr>
            <a:grpSpLocks/>
          </p:cNvGrpSpPr>
          <p:nvPr/>
        </p:nvGrpSpPr>
        <p:grpSpPr bwMode="auto">
          <a:xfrm>
            <a:off x="2286000" y="381000"/>
            <a:ext cx="1576388" cy="1752600"/>
            <a:chOff x="1791" y="214"/>
            <a:chExt cx="2379" cy="2944"/>
          </a:xfrm>
        </p:grpSpPr>
        <p:pic>
          <p:nvPicPr>
            <p:cNvPr id="46084" name="Picture 4" descr="pic_16628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" y="214"/>
              <a:ext cx="2379" cy="2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085" name="Rectangle 5"/>
            <p:cNvSpPr>
              <a:spLocks noChangeArrowheads="1"/>
            </p:cNvSpPr>
            <p:nvPr/>
          </p:nvSpPr>
          <p:spPr bwMode="auto">
            <a:xfrm>
              <a:off x="2064" y="2568"/>
              <a:ext cx="1814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46086" name="Picture 6" descr="5000215_20051130_28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286000"/>
            <a:ext cx="1600200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7" name="Picture 7" descr="b9703b85926786760f7baf485e5ed55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200400"/>
            <a:ext cx="150177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8" name="Picture 8" descr="MMj02889280000[1]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"/>
            <a:ext cx="1981200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9" name="Picture 9" descr="luy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28600"/>
            <a:ext cx="1371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0" name="Picture 10" descr="bank cler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895600"/>
            <a:ext cx="1981200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091" name="Group 11"/>
          <p:cNvGrpSpPr>
            <a:grpSpLocks/>
          </p:cNvGrpSpPr>
          <p:nvPr/>
        </p:nvGrpSpPr>
        <p:grpSpPr bwMode="auto">
          <a:xfrm>
            <a:off x="609600" y="3048000"/>
            <a:ext cx="1371600" cy="2209800"/>
            <a:chOff x="1746" y="28"/>
            <a:chExt cx="2268" cy="3175"/>
          </a:xfrm>
        </p:grpSpPr>
        <p:pic>
          <p:nvPicPr>
            <p:cNvPr id="46092" name="Picture 12" descr="pic_16629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28"/>
              <a:ext cx="2268" cy="3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093" name="Rectangle 13"/>
            <p:cNvSpPr>
              <a:spLocks noChangeArrowheads="1"/>
            </p:cNvSpPr>
            <p:nvPr/>
          </p:nvSpPr>
          <p:spPr bwMode="auto">
            <a:xfrm>
              <a:off x="2154" y="2478"/>
              <a:ext cx="1361" cy="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533400" y="23622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ea typeface="宋体" pitchFamily="2" charset="-122"/>
              </a:rPr>
              <a:t> </a:t>
            </a: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a doctor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2438400" y="2209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a nurse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772400" y="6858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an actor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4191000" y="22860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a student</a:t>
            </a: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6324600" y="35052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a shop assistant</a:t>
            </a: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533400" y="5562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a waiter</a:t>
            </a: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2590800" y="4495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a bank clerk</a:t>
            </a:r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auto">
          <a:xfrm>
            <a:off x="6172200" y="41910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宋体" pitchFamily="2" charset="-122"/>
              </a:rPr>
              <a:t>a policeman</a:t>
            </a:r>
          </a:p>
        </p:txBody>
      </p:sp>
      <p:pic>
        <p:nvPicPr>
          <p:cNvPr id="46104" name="Picture 24" descr="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29175"/>
            <a:ext cx="2286000" cy="185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105" name="Text Box 25"/>
          <p:cNvSpPr txBox="1">
            <a:spLocks noChangeArrowheads="1"/>
          </p:cNvSpPr>
          <p:nvPr/>
        </p:nvSpPr>
        <p:spPr bwMode="auto">
          <a:xfrm>
            <a:off x="762000" y="60960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CC3300"/>
                </a:solidFill>
                <a:ea typeface="宋体" pitchFamily="2" charset="-122"/>
              </a:rPr>
              <a:t>a reporter</a:t>
            </a:r>
          </a:p>
        </p:txBody>
      </p:sp>
      <p:pic>
        <p:nvPicPr>
          <p:cNvPr id="46106" name="Picture 26" descr="清洁工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463" y="4724400"/>
            <a:ext cx="2011362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107" name="Text Box 27"/>
          <p:cNvSpPr txBox="1">
            <a:spLocks noChangeArrowheads="1"/>
          </p:cNvSpPr>
          <p:nvPr/>
        </p:nvSpPr>
        <p:spPr bwMode="auto">
          <a:xfrm>
            <a:off x="4953000" y="5638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CC3300"/>
                </a:solidFill>
                <a:ea typeface="宋体" pitchFamily="2" charset="-122"/>
              </a:rPr>
              <a:t>a cleaner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6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6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6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6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6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6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/>
      <p:bldP spid="46096" grpId="0"/>
      <p:bldP spid="46098" grpId="0"/>
      <p:bldP spid="46099" grpId="0"/>
      <p:bldP spid="46100" grpId="0"/>
      <p:bldP spid="46101" grpId="0"/>
      <p:bldP spid="46102" grpId="0"/>
      <p:bldP spid="46103" grpId="0"/>
      <p:bldP spid="46105" grpId="0"/>
      <p:bldP spid="461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81928" name="Picture 8" descr="u=750172901,1036842387&amp;fm=0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4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331913" y="1700213"/>
            <a:ext cx="61166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4400" b="1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What does she/he do?</a:t>
            </a:r>
            <a:endParaRPr kumimoji="1" lang="zh-CN" altLang="en-US" sz="4400" b="1"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1403350" y="2565400"/>
            <a:ext cx="4440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4400" b="1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What is she/he?</a:t>
            </a:r>
            <a:endParaRPr kumimoji="1" lang="zh-CN" altLang="en-US" sz="4400" b="1"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81934" name="Text Box 14"/>
          <p:cNvSpPr txBox="1">
            <a:spLocks noChangeArrowheads="1"/>
          </p:cNvSpPr>
          <p:nvPr/>
        </p:nvSpPr>
        <p:spPr bwMode="auto">
          <a:xfrm>
            <a:off x="1403350" y="3500438"/>
            <a:ext cx="64087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4400" b="1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What is her/his job ?</a:t>
            </a:r>
            <a:endParaRPr kumimoji="1" lang="zh-CN" altLang="en-US" sz="4400" b="1"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81936" name="Text Box 16"/>
          <p:cNvSpPr txBox="1">
            <a:spLocks noChangeArrowheads="1"/>
          </p:cNvSpPr>
          <p:nvPr/>
        </p:nvSpPr>
        <p:spPr bwMode="auto">
          <a:xfrm>
            <a:off x="900113" y="549275"/>
            <a:ext cx="5060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rgbClr val="800000"/>
                </a:solidFill>
                <a:ea typeface="宋体" pitchFamily="2" charset="-122"/>
              </a:rPr>
              <a:t>Task four:Summary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0" grpId="0"/>
      <p:bldP spid="81932" grpId="0"/>
      <p:bldP spid="81934" grpId="0"/>
    </p:bldLst>
  </p:timing>
</p:sld>
</file>

<file path=ppt/theme/theme1.xml><?xml version="1.0" encoding="utf-8"?>
<a:theme xmlns:a="http://schemas.openxmlformats.org/drawingml/2006/main" name="t_bone">
  <a:themeElements>
    <a:clrScheme name="t_bo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_bone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_bo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_bo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_bo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_bo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_bo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_bo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_bo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_bo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_bo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_bo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_bo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_bo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_bone">
  <a:themeElements>
    <a:clrScheme name="1_t_bo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_bone">
      <a:majorFont>
        <a:latin typeface="Arial Rounded MT Bold"/>
        <a:ea typeface="宋体"/>
        <a:cs typeface=""/>
      </a:majorFont>
      <a:minorFont>
        <a:latin typeface="Arial Rounded MT Bold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t_bo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_bo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_bo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_bo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_bo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_bo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_bo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_bo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_bo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_bo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_bo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_bo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t_bone</Template>
  <TotalTime>1047</TotalTime>
  <Words>465</Words>
  <Application>Microsoft Office PowerPoint</Application>
  <PresentationFormat>全屏显示(4:3)</PresentationFormat>
  <Paragraphs>123</Paragraphs>
  <Slides>17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Arial Rounded MT Bold</vt:lpstr>
      <vt:lpstr>宋体</vt:lpstr>
      <vt:lpstr>Arial Black</vt:lpstr>
      <vt:lpstr>Comic Sans MS</vt:lpstr>
      <vt:lpstr>Times New Roman</vt:lpstr>
      <vt:lpstr>华文中宋</vt:lpstr>
      <vt:lpstr>t_bone</vt:lpstr>
      <vt:lpstr>1_t_bone</vt:lpstr>
      <vt:lpstr>PowerPoint 演示文稿</vt:lpstr>
      <vt:lpstr>Task one: revision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JUJUMAO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</dc:title>
  <dc:creator>子子儿</dc:creator>
  <cp:lastModifiedBy>user</cp:lastModifiedBy>
  <cp:revision>81</cp:revision>
  <dcterms:created xsi:type="dcterms:W3CDTF">2006-01-11T14:01:36Z</dcterms:created>
  <dcterms:modified xsi:type="dcterms:W3CDTF">2015-08-12T06:36:48Z</dcterms:modified>
</cp:coreProperties>
</file>